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4" r:id="rId1"/>
  </p:sldMasterIdLst>
  <p:sldIdLst>
    <p:sldId id="256" r:id="rId2"/>
    <p:sldId id="257" r:id="rId3"/>
    <p:sldId id="266" r:id="rId4"/>
    <p:sldId id="280" r:id="rId5"/>
    <p:sldId id="287" r:id="rId6"/>
    <p:sldId id="289" r:id="rId7"/>
    <p:sldId id="258" r:id="rId8"/>
    <p:sldId id="260" r:id="rId9"/>
    <p:sldId id="295" r:id="rId10"/>
    <p:sldId id="285" r:id="rId11"/>
    <p:sldId id="273" r:id="rId12"/>
    <p:sldId id="269" r:id="rId13"/>
    <p:sldId id="278" r:id="rId14"/>
    <p:sldId id="279" r:id="rId15"/>
    <p:sldId id="277" r:id="rId16"/>
    <p:sldId id="271" r:id="rId17"/>
    <p:sldId id="286" r:id="rId18"/>
    <p:sldId id="281" r:id="rId19"/>
    <p:sldId id="282" r:id="rId20"/>
    <p:sldId id="283" r:id="rId21"/>
    <p:sldId id="284" r:id="rId22"/>
    <p:sldId id="272" r:id="rId23"/>
    <p:sldId id="290" r:id="rId24"/>
    <p:sldId id="291" r:id="rId25"/>
    <p:sldId id="292" r:id="rId26"/>
    <p:sldId id="288" r:id="rId27"/>
    <p:sldId id="274" r:id="rId28"/>
    <p:sldId id="275" r:id="rId29"/>
    <p:sldId id="293" r:id="rId30"/>
    <p:sldId id="262" r:id="rId31"/>
    <p:sldId id="294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78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32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242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857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23099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799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378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0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36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571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4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137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9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1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556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93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5.pn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estopedia.com/terms/o/oversold.asp" TargetMode="External"/><Relationship Id="rId4" Type="http://schemas.openxmlformats.org/officeDocument/2006/relationships/hyperlink" Target="https://www.investopedia.com/terms/o/overbought.asp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>
            <a:extLst>
              <a:ext uri="{FF2B5EF4-FFF2-40B4-BE49-F238E27FC236}">
                <a16:creationId xmlns:a16="http://schemas.microsoft.com/office/drawing/2014/main" id="{C0F4014E-6BAF-4F6C-B8CE-81A4D8F88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B891C919-1CCE-4DE8-BCB6-6D4A823AB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4" name="Oval 133">
            <a:extLst>
              <a:ext uri="{FF2B5EF4-FFF2-40B4-BE49-F238E27FC236}">
                <a16:creationId xmlns:a16="http://schemas.microsoft.com/office/drawing/2014/main" id="{845D3C1D-A85C-44EE-A21E-2DAAEC79F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1272C03D-FF5F-4787-9923-252D8F950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809E94B5-14C4-4FFC-A641-4DD9C0733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987E165-75F1-443C-9A05-ADC511C33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4" name="Picture 1">
            <a:extLst>
              <a:ext uri="{FF2B5EF4-FFF2-40B4-BE49-F238E27FC236}">
                <a16:creationId xmlns:a16="http://schemas.microsoft.com/office/drawing/2014/main" id="{2EF42591-3F3C-EE40-90D5-D347DE41B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715E44-848A-F249-B0DF-1353F7DAC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TEAM TESLA</a:t>
            </a:r>
            <a:br>
              <a:rPr lang="en-US" sz="6000" b="1" dirty="0">
                <a:solidFill>
                  <a:schemeClr val="tx1"/>
                </a:solidFill>
              </a:rPr>
            </a:b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6301731-CD34-4213-B979-1F8EE9C3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19277-1017-CF4B-9447-9E943111F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6757" y="2632536"/>
            <a:ext cx="8946541" cy="4195481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lvl="4" algn="l"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 lvl="4" algn="r"/>
            <a:endParaRPr lang="en-US" sz="2000" b="1" dirty="0">
              <a:solidFill>
                <a:schemeClr val="tx1"/>
              </a:solidFill>
            </a:endParaRPr>
          </a:p>
          <a:p>
            <a:pPr lvl="4" algn="r"/>
            <a:endParaRPr lang="en-US" sz="2000" b="1" dirty="0">
              <a:solidFill>
                <a:schemeClr val="tx1"/>
              </a:solidFill>
            </a:endParaRPr>
          </a:p>
          <a:p>
            <a:pPr lvl="4" algn="r"/>
            <a:endParaRPr lang="en-US" sz="2000" b="1" dirty="0">
              <a:solidFill>
                <a:schemeClr val="tx1"/>
              </a:solidFill>
            </a:endParaRPr>
          </a:p>
          <a:p>
            <a:pPr lvl="4" algn="r"/>
            <a:endParaRPr lang="en-US" sz="2000" b="1" dirty="0">
              <a:solidFill>
                <a:schemeClr val="tx1"/>
              </a:solidFill>
            </a:endParaRPr>
          </a:p>
          <a:p>
            <a:pPr lvl="4" algn="r"/>
            <a:endParaRPr lang="en-US" sz="2000" b="1" dirty="0">
              <a:solidFill>
                <a:schemeClr val="tx1"/>
              </a:solidFill>
            </a:endParaRPr>
          </a:p>
          <a:p>
            <a:pPr lvl="4" algn="r"/>
            <a:r>
              <a:rPr lang="en-US" sz="2000" b="1" dirty="0">
                <a:solidFill>
                  <a:schemeClr val="tx1"/>
                </a:solidFill>
              </a:rPr>
              <a:t>AKSHARA SINGH</a:t>
            </a:r>
          </a:p>
          <a:p>
            <a:pPr algn="r"/>
            <a:r>
              <a:rPr lang="en-US" b="1" dirty="0">
                <a:solidFill>
                  <a:schemeClr val="tx1"/>
                </a:solidFill>
              </a:rPr>
              <a:t>						SHUBHAM PATEL</a:t>
            </a:r>
          </a:p>
          <a:p>
            <a:pPr algn="r"/>
            <a:r>
              <a:rPr lang="en-US" b="1" dirty="0">
                <a:solidFill>
                  <a:schemeClr val="tx1"/>
                </a:solidFill>
              </a:rPr>
              <a:t>						POOJA HIREMATH</a:t>
            </a:r>
          </a:p>
          <a:p>
            <a:pPr algn="r"/>
            <a:r>
              <a:rPr lang="en-US" b="1" dirty="0">
                <a:solidFill>
                  <a:schemeClr val="tx1"/>
                </a:solidFill>
              </a:rPr>
              <a:t>RISHIKA DAWKAR</a:t>
            </a:r>
          </a:p>
          <a:p>
            <a:pPr algn="r"/>
            <a:r>
              <a:rPr lang="en-US" b="1" dirty="0">
                <a:solidFill>
                  <a:schemeClr val="tx1"/>
                </a:solidFill>
              </a:rPr>
              <a:t>SAKSHAM SINGH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6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E8F13943-B52E-4CE8-8944-30051EBFC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5078D-7F2F-E647-9CE3-B1B6D47A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-961745"/>
            <a:ext cx="4798176" cy="4571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00"/>
            </a:br>
            <a:br>
              <a:rPr lang="en-US" sz="100"/>
            </a:br>
            <a:endParaRPr lang="en-US" sz="100"/>
          </a:p>
        </p:txBody>
      </p:sp>
      <p:pic>
        <p:nvPicPr>
          <p:cNvPr id="49" name="Picture 69">
            <a:extLst>
              <a:ext uri="{FF2B5EF4-FFF2-40B4-BE49-F238E27FC236}">
                <a16:creationId xmlns:a16="http://schemas.microsoft.com/office/drawing/2014/main" id="{6FC1CB2B-ADCC-6C4D-B242-65D085D04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B384B3-876F-45C9-AAB1-0B28B9A0B277}"/>
              </a:ext>
            </a:extLst>
          </p:cNvPr>
          <p:cNvSpPr txBox="1">
            <a:spLocks/>
          </p:cNvSpPr>
          <p:nvPr/>
        </p:nvSpPr>
        <p:spPr>
          <a:xfrm>
            <a:off x="816209" y="726200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solidFill>
                  <a:schemeClr val="tx1"/>
                </a:solidFill>
              </a:rPr>
              <a:t>FAMA FRENCH-</a:t>
            </a:r>
            <a:r>
              <a:rPr lang="en-US" sz="4000" b="1" dirty="0"/>
              <a:t>3 FACTOR MODEL</a:t>
            </a:r>
            <a:br>
              <a:rPr lang="en-US" sz="2400" b="1" dirty="0"/>
            </a:br>
            <a:r>
              <a:rPr lang="en-US" sz="2400" b="1" dirty="0"/>
              <a:t>    X_ALL = 'High', 'Low', '</a:t>
            </a:r>
            <a:r>
              <a:rPr lang="en-US" sz="2400" b="1" dirty="0" err="1"/>
              <a:t>RF','Mkt</a:t>
            </a:r>
            <a:r>
              <a:rPr lang="en-US" sz="2400" b="1" dirty="0"/>
              <a:t>-RF', 'SMB', 'HML’</a:t>
            </a:r>
            <a:br>
              <a:rPr lang="en-US" sz="2400" b="1" dirty="0"/>
            </a:br>
            <a:r>
              <a:rPr lang="en-US" sz="2400" b="1" dirty="0"/>
              <a:t>    Y_ALL = '</a:t>
            </a:r>
            <a:r>
              <a:rPr lang="en-US" sz="2400" b="1" dirty="0" err="1"/>
              <a:t>logClose</a:t>
            </a:r>
            <a:r>
              <a:rPr lang="en-US" sz="2400" b="1" dirty="0"/>
              <a:t>'</a:t>
            </a:r>
            <a:br>
              <a:rPr lang="en-US" sz="2400" b="1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7C3078-2D51-46DC-9FCB-0C35A8E37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16" y="2713924"/>
            <a:ext cx="5398516" cy="3426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0A3C153A-C57B-4333-BC73-8EEFDC4B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707" y="2699036"/>
            <a:ext cx="4475177" cy="33542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44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9">
            <a:extLst>
              <a:ext uri="{FF2B5EF4-FFF2-40B4-BE49-F238E27FC236}">
                <a16:creationId xmlns:a16="http://schemas.microsoft.com/office/drawing/2014/main" id="{82C99970-6D93-334F-8C8A-CC9A9C70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81089-7D81-C74C-804D-E5837D86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 dirty="0"/>
              <a:t>GARCH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F3A4CA-A858-449A-A3D8-A2552245C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3312" y="1853248"/>
            <a:ext cx="9755187" cy="3900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6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53EF2A-E126-4B21-AC3D-7BF4258F6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C4FB4-19BD-4626-A293-D8411F0E2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BAB8189-D27D-423E-B154-5E4DFD3F5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22E102-9E03-43D3-B783-795507F4D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F0C8C1-0967-4B1A-9850-8B4AF2F3F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D20243-46C6-46E5-A705-B67ADDC8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" name="Rectangle 18">
            <a:extLst>
              <a:ext uri="{FF2B5EF4-FFF2-40B4-BE49-F238E27FC236}">
                <a16:creationId xmlns:a16="http://schemas.microsoft.com/office/drawing/2014/main" id="{859FEF9A-9073-4D0C-AE3F-4B05B7C78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F3C28380-E9C5-4DCE-B5C1-4AA895BF6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" name="Picture 22">
            <a:extLst>
              <a:ext uri="{FF2B5EF4-FFF2-40B4-BE49-F238E27FC236}">
                <a16:creationId xmlns:a16="http://schemas.microsoft.com/office/drawing/2014/main" id="{1E55D28D-C2E2-4760-9A13-C5F71FE7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24">
            <a:extLst>
              <a:ext uri="{FF2B5EF4-FFF2-40B4-BE49-F238E27FC236}">
                <a16:creationId xmlns:a16="http://schemas.microsoft.com/office/drawing/2014/main" id="{69995C4B-8CD5-40DB-8530-565CC0896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26">
            <a:extLst>
              <a:ext uri="{FF2B5EF4-FFF2-40B4-BE49-F238E27FC236}">
                <a16:creationId xmlns:a16="http://schemas.microsoft.com/office/drawing/2014/main" id="{4A050BCC-0CE3-4398-8A11-7F2AFE718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28">
            <a:extLst>
              <a:ext uri="{FF2B5EF4-FFF2-40B4-BE49-F238E27FC236}">
                <a16:creationId xmlns:a16="http://schemas.microsoft.com/office/drawing/2014/main" id="{E2054B8B-C60C-495C-AAFE-111588B9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9A868E46-760C-4803-96E3-94D7FF55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cxnSp>
        <p:nvCxnSpPr>
          <p:cNvPr id="24" name="Straight Connector 32">
            <a:extLst>
              <a:ext uri="{FF2B5EF4-FFF2-40B4-BE49-F238E27FC236}">
                <a16:creationId xmlns:a16="http://schemas.microsoft.com/office/drawing/2014/main" id="{C632DB3C-29C8-435B-832E-2A000331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1021" y="1828800"/>
            <a:ext cx="0" cy="3200400"/>
          </a:xfrm>
          <a:prstGeom prst="line">
            <a:avLst/>
          </a:prstGeom>
          <a:ln w="19050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731EAC-0952-5942-B6DC-7D914A060FD5}"/>
              </a:ext>
            </a:extLst>
          </p:cNvPr>
          <p:cNvSpPr txBox="1"/>
          <p:nvPr/>
        </p:nvSpPr>
        <p:spPr>
          <a:xfrm>
            <a:off x="1725861" y="3114675"/>
            <a:ext cx="264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68C50BB-0CB8-EF43-9AC8-AD8949A8DA76}"/>
              </a:ext>
            </a:extLst>
          </p:cNvPr>
          <p:cNvSpPr/>
          <p:nvPr/>
        </p:nvSpPr>
        <p:spPr>
          <a:xfrm>
            <a:off x="4192588" y="503855"/>
            <a:ext cx="3680753" cy="571120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PCA+ADS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ADS focuses on economic indicators blend &amp; high- and low-frequency information and stock and flow data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493300F-2E7C-DA4A-8E95-FED4FBD8D1F4}"/>
              </a:ext>
            </a:extLst>
          </p:cNvPr>
          <p:cNvSpPr/>
          <p:nvPr/>
        </p:nvSpPr>
        <p:spPr>
          <a:xfrm>
            <a:off x="503852" y="530308"/>
            <a:ext cx="3680753" cy="571120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PCA+FAANG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 is used to reduce the number of features without the loss of too much information along with FAANG </a:t>
            </a:r>
            <a:endParaRPr lang="en-US" sz="2400" b="1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755EC1E-76C8-904D-BAFC-15699F91AEF7}"/>
              </a:ext>
            </a:extLst>
          </p:cNvPr>
          <p:cNvSpPr/>
          <p:nvPr/>
        </p:nvSpPr>
        <p:spPr>
          <a:xfrm>
            <a:off x="7884296" y="503854"/>
            <a:ext cx="3680753" cy="57376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Multiple Linear Regression</a:t>
            </a:r>
          </a:p>
          <a:p>
            <a:pPr algn="ctr"/>
            <a:r>
              <a:rPr lang="en-US" sz="2400" dirty="0"/>
              <a:t>S</a:t>
            </a:r>
            <a:r>
              <a:rPr lang="en-US" sz="2400"/>
              <a:t>tatistical </a:t>
            </a:r>
            <a:r>
              <a:rPr lang="en-US" sz="2400" dirty="0"/>
              <a:t>technique that uses several explanatory variables to predict the outcome of a response variable</a:t>
            </a:r>
          </a:p>
          <a:p>
            <a:pPr algn="ctr"/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6065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E8F13943-B52E-4CE8-8944-30051EBFC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5078D-7F2F-E647-9CE3-B1B6D47A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-961745"/>
            <a:ext cx="4798176" cy="4571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00"/>
            </a:br>
            <a:br>
              <a:rPr lang="en-US" sz="100"/>
            </a:br>
            <a:endParaRPr lang="en-US" sz="100"/>
          </a:p>
        </p:txBody>
      </p:sp>
      <p:pic>
        <p:nvPicPr>
          <p:cNvPr id="49" name="Picture 69">
            <a:extLst>
              <a:ext uri="{FF2B5EF4-FFF2-40B4-BE49-F238E27FC236}">
                <a16:creationId xmlns:a16="http://schemas.microsoft.com/office/drawing/2014/main" id="{6FC1CB2B-ADCC-6C4D-B242-65D085D04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298932-AAB5-4618-8E70-E99694443311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616475" cy="2976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Principal Component Analysis + FAANG + ADS Index</a:t>
            </a:r>
          </a:p>
          <a:p>
            <a:r>
              <a:rPr lang="en-US" sz="2400" b="1" dirty="0"/>
              <a:t> X= 'AAPL’, 'AMZN’, 'FB’, 'GOOGL’, 'NFLX’, 'ads Index’, 'PC1'</a:t>
            </a:r>
            <a:br>
              <a:rPr lang="en-US" sz="2400" b="1" dirty="0"/>
            </a:br>
            <a:r>
              <a:rPr lang="en-US" sz="2400" b="1" dirty="0"/>
              <a:t> Y= 'Close'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4FDE7-97B6-4598-A5D1-6DD80076D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4" y="3257736"/>
            <a:ext cx="6698270" cy="2795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BB624-6274-4CAB-B2F6-0D43E71A4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728" y="3258187"/>
            <a:ext cx="4317249" cy="27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6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E8F13943-B52E-4CE8-8944-30051EBFC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5078D-7F2F-E647-9CE3-B1B6D47A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-961745"/>
            <a:ext cx="4798176" cy="4571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00"/>
            </a:br>
            <a:br>
              <a:rPr lang="en-US" sz="100"/>
            </a:br>
            <a:endParaRPr lang="en-US" sz="100"/>
          </a:p>
        </p:txBody>
      </p:sp>
      <p:pic>
        <p:nvPicPr>
          <p:cNvPr id="49" name="Picture 69">
            <a:extLst>
              <a:ext uri="{FF2B5EF4-FFF2-40B4-BE49-F238E27FC236}">
                <a16:creationId xmlns:a16="http://schemas.microsoft.com/office/drawing/2014/main" id="{6FC1CB2B-ADCC-6C4D-B242-65D085D04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5BFDC3-87B8-4788-AD44-49E36C07BE26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616475" cy="2976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Principal Component Analysis + ADS Index</a:t>
            </a:r>
          </a:p>
          <a:p>
            <a:r>
              <a:rPr lang="en-US" sz="2400" b="1" dirty="0"/>
              <a:t>X= 'PC1’, 'PC2’, 'PC3’, 'ads Index’ </a:t>
            </a:r>
          </a:p>
          <a:p>
            <a:r>
              <a:rPr lang="en-US" sz="2400" b="1" dirty="0"/>
              <a:t>Y= 'Close'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C9C21-AF07-4958-AF63-B287DBD2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38" y="3249037"/>
            <a:ext cx="7384462" cy="2869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ABFA20-2754-4B65-A9C9-06A5B1E46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309" y="3249038"/>
            <a:ext cx="4207053" cy="28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4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E8F13943-B52E-4CE8-8944-30051EBFC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5078D-7F2F-E647-9CE3-B1B6D47A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-961745"/>
            <a:ext cx="4798176" cy="45719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00"/>
            </a:br>
            <a:br>
              <a:rPr lang="en-US" sz="100"/>
            </a:br>
            <a:endParaRPr lang="en-US" sz="100"/>
          </a:p>
        </p:txBody>
      </p:sp>
      <p:pic>
        <p:nvPicPr>
          <p:cNvPr id="49" name="Picture 69">
            <a:extLst>
              <a:ext uri="{FF2B5EF4-FFF2-40B4-BE49-F238E27FC236}">
                <a16:creationId xmlns:a16="http://schemas.microsoft.com/office/drawing/2014/main" id="{6FC1CB2B-ADCC-6C4D-B242-65D085D04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84CBD4-0A58-483B-B092-A5AD16F7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01" y="2444717"/>
            <a:ext cx="6399929" cy="2905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70456F-D47F-4B06-A058-22C237C0E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76" y="2444717"/>
            <a:ext cx="4434561" cy="2880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A3F17-D3B8-473E-BDE0-5F0AC4E0112E}"/>
              </a:ext>
            </a:extLst>
          </p:cNvPr>
          <p:cNvSpPr/>
          <p:nvPr/>
        </p:nvSpPr>
        <p:spPr>
          <a:xfrm>
            <a:off x="303784" y="300926"/>
            <a:ext cx="77117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Multiple Linear Regression</a:t>
            </a:r>
          </a:p>
          <a:p>
            <a:r>
              <a:rPr lang="en-US" sz="2400" dirty="0"/>
              <a:t>X= 'High’, '</a:t>
            </a:r>
            <a:r>
              <a:rPr lang="en-US" sz="2400" dirty="0" err="1"/>
              <a:t>logVol</a:t>
            </a:r>
            <a:r>
              <a:rPr lang="en-US" sz="2400" dirty="0"/>
              <a:t>’, 'Low’, ‘Ads Index’ </a:t>
            </a:r>
          </a:p>
          <a:p>
            <a:r>
              <a:rPr lang="en-US" sz="2400" dirty="0"/>
              <a:t>Y= </a:t>
            </a:r>
            <a:r>
              <a:rPr lang="en-US" sz="2400" dirty="0" err="1"/>
              <a:t>logclose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432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9">
            <a:extLst>
              <a:ext uri="{FF2B5EF4-FFF2-40B4-BE49-F238E27FC236}">
                <a16:creationId xmlns:a16="http://schemas.microsoft.com/office/drawing/2014/main" id="{82C99970-6D93-334F-8C8A-CC9A9C70D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81089-7D81-C74C-804D-E5837D86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sz="4000" b="1" dirty="0"/>
              <a:t>Random Forest </a:t>
            </a:r>
            <a:br>
              <a:rPr lang="en-US" sz="4000" b="1" dirty="0"/>
            </a:br>
            <a:r>
              <a:rPr lang="en-US" sz="4000" b="1" dirty="0"/>
              <a:t> </a:t>
            </a: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B6301731-CD34-4213-B979-1F8EE9C3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EF623-CB5B-4782-AFD2-C7C42700F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" y="1595719"/>
            <a:ext cx="11801475" cy="508635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08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9">
            <a:extLst>
              <a:ext uri="{FF2B5EF4-FFF2-40B4-BE49-F238E27FC236}">
                <a16:creationId xmlns:a16="http://schemas.microsoft.com/office/drawing/2014/main" id="{82C99970-6D93-334F-8C8A-CC9A9C70D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81089-7D81-C74C-804D-E5837D86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sz="4000" b="1" dirty="0"/>
              <a:t>Random Forest Ensemble</a:t>
            </a: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B6301731-CD34-4213-B979-1F8EE9C3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39647-238E-4739-B104-76B5186CB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549963"/>
            <a:ext cx="117348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1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8731EAC-0952-5942-B6DC-7D914A060FD5}"/>
              </a:ext>
            </a:extLst>
          </p:cNvPr>
          <p:cNvSpPr txBox="1"/>
          <p:nvPr/>
        </p:nvSpPr>
        <p:spPr>
          <a:xfrm>
            <a:off x="1725861" y="3114675"/>
            <a:ext cx="264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68C50BB-0CB8-EF43-9AC8-AD8949A8DA76}"/>
              </a:ext>
            </a:extLst>
          </p:cNvPr>
          <p:cNvSpPr/>
          <p:nvPr/>
        </p:nvSpPr>
        <p:spPr>
          <a:xfrm>
            <a:off x="4192588" y="1141407"/>
            <a:ext cx="3680753" cy="50736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2.Long Short</a:t>
            </a:r>
          </a:p>
          <a:p>
            <a:pPr algn="ctr"/>
            <a:r>
              <a:rPr lang="en-US" dirty="0"/>
              <a:t>Long/short equity is an investing strategy that takes long positions in stocks that are expected to appreciate and short positions in stocks that are expected to decline.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Why are we using it?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This strategy seeks to minimize market risk while profiting from stock gains in the long positions, along with price declines in the short positions. 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493300F-2E7C-DA4A-8E95-FED4FBD8D1F4}"/>
              </a:ext>
            </a:extLst>
          </p:cNvPr>
          <p:cNvSpPr/>
          <p:nvPr/>
        </p:nvSpPr>
        <p:spPr>
          <a:xfrm>
            <a:off x="511835" y="1199784"/>
            <a:ext cx="3680753" cy="50720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1.DAY TRADING</a:t>
            </a:r>
          </a:p>
          <a:p>
            <a:pPr algn="ctr"/>
            <a:r>
              <a:rPr lang="en-US" dirty="0"/>
              <a:t>Day trading is defined as the purchase and sale of a security within a single trading day.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Why day trading for Tesla?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stock is in an UPTREND.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Every dip gets bought up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755EC1E-76C8-904D-BAFC-15699F91AEF7}"/>
              </a:ext>
            </a:extLst>
          </p:cNvPr>
          <p:cNvSpPr/>
          <p:nvPr/>
        </p:nvSpPr>
        <p:spPr>
          <a:xfrm>
            <a:off x="7884296" y="1047564"/>
            <a:ext cx="3680753" cy="51939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3. Buy and Hold</a:t>
            </a:r>
          </a:p>
          <a:p>
            <a:pPr algn="ctr"/>
            <a:r>
              <a:rPr lang="en-US" dirty="0"/>
              <a:t>Buy and hold is a passive investment strategy in which an investor buys stocks (or other types of securities such as ETFs) and holds them for a long period regardless of fluctuations in the market.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Why are we using it? </a:t>
            </a:r>
          </a:p>
          <a:p>
            <a:pPr algn="ctr"/>
            <a:r>
              <a:rPr lang="en-US" dirty="0"/>
              <a:t>tax benefits because the investor can defer capital gains taxes on long-term investments.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E544B-048F-4480-B380-092CED00A7AC}"/>
              </a:ext>
            </a:extLst>
          </p:cNvPr>
          <p:cNvSpPr txBox="1"/>
          <p:nvPr/>
        </p:nvSpPr>
        <p:spPr>
          <a:xfrm>
            <a:off x="1725861" y="648070"/>
            <a:ext cx="779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</a:t>
            </a:r>
            <a:r>
              <a:rPr lang="en-US" b="1" dirty="0">
                <a:latin typeface="Arial Black" panose="020B0A04020102020204" pitchFamily="34" charset="0"/>
                <a:cs typeface="Aharoni" panose="020B0604020202020204" pitchFamily="2" charset="-79"/>
              </a:rPr>
              <a:t>TRADING STRATEGIES</a:t>
            </a:r>
          </a:p>
        </p:txBody>
      </p:sp>
    </p:spTree>
    <p:extLst>
      <p:ext uri="{BB962C8B-B14F-4D97-AF65-F5344CB8AC3E}">
        <p14:creationId xmlns:p14="http://schemas.microsoft.com/office/powerpoint/2010/main" val="1621137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9">
            <a:extLst>
              <a:ext uri="{FF2B5EF4-FFF2-40B4-BE49-F238E27FC236}">
                <a16:creationId xmlns:a16="http://schemas.microsoft.com/office/drawing/2014/main" id="{82C99970-6D93-334F-8C8A-CC9A9C70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81089-7D81-C74C-804D-E5837D86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21480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</a:t>
            </a:r>
            <a:r>
              <a:rPr lang="en-US" b="1" dirty="0"/>
              <a:t>Trading Strategies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3C788-4B40-4155-956C-C58493B29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0" y="1864309"/>
            <a:ext cx="10890407" cy="3746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78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9">
            <a:extLst>
              <a:ext uri="{FF2B5EF4-FFF2-40B4-BE49-F238E27FC236}">
                <a16:creationId xmlns:a16="http://schemas.microsoft.com/office/drawing/2014/main" id="{E7D67915-B6E7-4FF5-B029-3B022CF3F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4E038-824C-BE45-8ADD-20EDF5B9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b="1"/>
              <a:t>		BACKGROUND</a:t>
            </a:r>
          </a:p>
        </p:txBody>
      </p:sp>
      <p:sp>
        <p:nvSpPr>
          <p:cNvPr id="110" name="Rectangle 103">
            <a:extLst>
              <a:ext uri="{FF2B5EF4-FFF2-40B4-BE49-F238E27FC236}">
                <a16:creationId xmlns:a16="http://schemas.microsoft.com/office/drawing/2014/main" id="{B6301731-CD34-4213-B979-1F8EE9C3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2491B73D-4476-494D-BE35-DE5260944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43000"/>
            <a:ext cx="8946541" cy="5105399"/>
          </a:xfrm>
        </p:spPr>
        <p:txBody>
          <a:bodyPr anchor="ctr">
            <a:normAutofit fontScale="85000" lnSpcReduction="20000"/>
          </a:bodyPr>
          <a:lstStyle/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Tesla is an American automotive and energy company based in California</a:t>
            </a:r>
          </a:p>
          <a:p>
            <a:r>
              <a:rPr lang="en-US" dirty="0">
                <a:cs typeface="Calibri" panose="020F0502020204030204" pitchFamily="34" charset="0"/>
              </a:rPr>
              <a:t>The company specializes in electric car manufacturing and solar panel manufacturing</a:t>
            </a:r>
          </a:p>
          <a:p>
            <a:r>
              <a:rPr lang="en-US" dirty="0">
                <a:cs typeface="Calibri" panose="020F0502020204030204" pitchFamily="34" charset="0"/>
              </a:rPr>
              <a:t>Tesla Motors is the second oldest publicly listed American Automaker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Tesla’s stock price surged on Monday, pushing the company’s value above $50 billion for the first time. The markets now value Tesla more highly than Ford at $45 billion.</a:t>
            </a:r>
          </a:p>
          <a:p>
            <a:r>
              <a:rPr lang="en-US" dirty="0"/>
              <a:t>Wall Street sees Tesla, not classic companies like Ford, as the future of cars.</a:t>
            </a:r>
          </a:p>
          <a:p>
            <a:r>
              <a:rPr lang="en-US" dirty="0"/>
              <a:t>with 245,240 units delivered and a market share of 12% of the plug-in segment sales. Tesla vehicle sales in the U.S. increased by 280% from 48,000 in 2017 to 182,400 in 2018, and globally were up by 138% from 2017. However, Tesla has never had a profitable year.</a:t>
            </a:r>
          </a:p>
          <a:p>
            <a:r>
              <a:rPr lang="en-US" dirty="0"/>
              <a:t>After 10 years in the market, Tesla ranked as the world's best selling plug-in passenger car manufacturer in 2018</a:t>
            </a:r>
          </a:p>
          <a:p>
            <a:r>
              <a:rPr lang="en-US" dirty="0"/>
              <a:t>Tesla is aiming to be the Apple of the car business</a:t>
            </a:r>
          </a:p>
          <a:p>
            <a:r>
              <a:rPr lang="en-US" dirty="0"/>
              <a:t>Tesla Stock Rises After Cybertruck Orders Surpass 200,000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2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D40652-2041-40A8-BD19-21743226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9E3962-D4A6-4AE1-88E9-74BCE5EB8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C6C9A81-EBD8-4A7D-BE1B-7520E2A46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C71F41-5AA1-428C-A1E3-0BD5A7691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A17048-7FB7-46CB-B99B-8D9D66ECA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CFBC036-F1E2-42B1-B205-11560583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3476-1B9D-824E-99F6-90D62574F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Long Short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00DA9A-C650-4C85-93DE-F8BFB9788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D8A2D167-807B-4285-BF5A-BE1660FA2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83B96611-4BCB-4210-9437-6F78615A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AC7E0-B081-4DA6-971F-4355A2E73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285915"/>
            <a:ext cx="6270662" cy="4285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247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88FF-6621-6E41-81FF-7C51AC0B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/>
              <a:t>     </a:t>
            </a:r>
            <a:r>
              <a:rPr lang="en-US" sz="3200" b="1"/>
              <a:t>Day Trading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637C035B-4F43-4464-9C0C-4714E1FAD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B976D2-0CB1-49A9-BAE8-08D80D08C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0FB5D5B-FC6D-4835-B789-333DA52AD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DADB2C-559B-4AE1-B191-800C78A4B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A1E433-826D-496B-B30C-62335DEF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1" y="1568517"/>
            <a:ext cx="6495847" cy="4330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094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D40652-2041-40A8-BD19-217432266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9E3962-D4A6-4AE1-88E9-74BCE5EB8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C6C9A81-EBD8-4A7D-BE1B-7520E2A46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C71F41-5AA1-428C-A1E3-0BD5A7691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A17048-7FB7-46CB-B99B-8D9D66ECA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CFBC036-F1E2-42B1-B205-11560583B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E3476-1B9D-824E-99F6-90D62574F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5400"/>
            </a:br>
            <a:br>
              <a:rPr lang="en-US" sz="5400"/>
            </a:br>
            <a:r>
              <a:rPr lang="en-US" sz="5400"/>
              <a:t>Buy And Hold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00DA9A-C650-4C85-93DE-F8BFB9788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D8A2D167-807B-4285-BF5A-BE1660FA2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83B96611-4BCB-4210-9437-6F78615AB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1E192D-F5C5-4D7D-B750-5E844B31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240568"/>
            <a:ext cx="6270662" cy="4376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1241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04000"/>
                <a:satMod val="128000"/>
                <a:lumMod val="104000"/>
              </a:schemeClr>
            </a:gs>
            <a:gs pos="100000">
              <a:schemeClr val="bg1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53EF2A-E126-4B21-AC3D-7BF4258F6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C4FB4-19BD-4626-A293-D8411F0E2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BAB8189-D27D-423E-B154-5E4DFD3F5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22E102-9E03-43D3-B783-795507F4D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F0C8C1-0967-4B1A-9850-8B4AF2F3F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D20243-46C6-46E5-A705-B67ADDC8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731151-418C-4F0C-BFEC-3E68137FF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BE5BA-82D2-DE42-87EC-1F50D604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388" y="306367"/>
            <a:ext cx="10732245" cy="11430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dirty="0"/>
              <a:t>Technical Indicators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D25EAF-C5BE-4B57-A0E1-BA35B7C83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926DBD1-7B29-7543-A247-D9F512625CB4}"/>
              </a:ext>
            </a:extLst>
          </p:cNvPr>
          <p:cNvSpPr/>
          <p:nvPr/>
        </p:nvSpPr>
        <p:spPr>
          <a:xfrm>
            <a:off x="1871779" y="3076990"/>
            <a:ext cx="1656098" cy="639268"/>
          </a:xfrm>
          <a:prstGeom prst="roundRect">
            <a:avLst>
              <a:gd name="adj" fmla="val 10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D50A3B7-1115-694C-8BC1-9D29F04B9D22}"/>
              </a:ext>
            </a:extLst>
          </p:cNvPr>
          <p:cNvSpPr/>
          <p:nvPr/>
        </p:nvSpPr>
        <p:spPr>
          <a:xfrm>
            <a:off x="4294950" y="3107685"/>
            <a:ext cx="1656098" cy="639268"/>
          </a:xfrm>
          <a:prstGeom prst="roundRect">
            <a:avLst>
              <a:gd name="adj" fmla="val 10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F1C58A9-E873-FA45-B8A7-65C60B0C373A}"/>
              </a:ext>
            </a:extLst>
          </p:cNvPr>
          <p:cNvSpPr/>
          <p:nvPr/>
        </p:nvSpPr>
        <p:spPr>
          <a:xfrm>
            <a:off x="6593390" y="4026668"/>
            <a:ext cx="1656098" cy="639268"/>
          </a:xfrm>
          <a:prstGeom prst="roundRect">
            <a:avLst>
              <a:gd name="adj" fmla="val 1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C4ECA9C-95B6-094B-AB2F-6A5FFD119FD6}"/>
              </a:ext>
            </a:extLst>
          </p:cNvPr>
          <p:cNvSpPr/>
          <p:nvPr/>
        </p:nvSpPr>
        <p:spPr>
          <a:xfrm>
            <a:off x="3790540" y="1931257"/>
            <a:ext cx="2388265" cy="738427"/>
          </a:xfrm>
          <a:prstGeom prst="roundRect">
            <a:avLst>
              <a:gd name="adj" fmla="val 1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3" name="Rectangle 42" descr="Presentation with Bar Chart">
            <a:extLst>
              <a:ext uri="{FF2B5EF4-FFF2-40B4-BE49-F238E27FC236}">
                <a16:creationId xmlns:a16="http://schemas.microsoft.com/office/drawing/2014/main" id="{29CB5181-3FE8-5D45-AEC3-F4514AC83113}"/>
              </a:ext>
            </a:extLst>
          </p:cNvPr>
          <p:cNvSpPr/>
          <p:nvPr/>
        </p:nvSpPr>
        <p:spPr>
          <a:xfrm>
            <a:off x="4195828" y="2003946"/>
            <a:ext cx="500062" cy="50006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E9C288-693E-F546-B4B5-AA0FBE0B2583}"/>
              </a:ext>
            </a:extLst>
          </p:cNvPr>
          <p:cNvSpPr/>
          <p:nvPr/>
        </p:nvSpPr>
        <p:spPr>
          <a:xfrm>
            <a:off x="4750303" y="2075903"/>
            <a:ext cx="80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Trend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761BCEF-583D-DD4B-8059-F74F88CBA8C0}"/>
              </a:ext>
            </a:extLst>
          </p:cNvPr>
          <p:cNvSpPr/>
          <p:nvPr/>
        </p:nvSpPr>
        <p:spPr>
          <a:xfrm>
            <a:off x="6172711" y="1951237"/>
            <a:ext cx="2388266" cy="738427"/>
          </a:xfrm>
          <a:prstGeom prst="roundRect">
            <a:avLst>
              <a:gd name="adj" fmla="val 1000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FD820AB-3A37-FC4E-8D8F-772BCD6E6CD5}"/>
              </a:ext>
            </a:extLst>
          </p:cNvPr>
          <p:cNvSpPr/>
          <p:nvPr/>
        </p:nvSpPr>
        <p:spPr>
          <a:xfrm>
            <a:off x="8578312" y="1951237"/>
            <a:ext cx="2388265" cy="730638"/>
          </a:xfrm>
          <a:prstGeom prst="roundRect">
            <a:avLst>
              <a:gd name="adj" fmla="val 10000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E15D0A4E-CF95-E347-A278-59363C4A9A82}"/>
              </a:ext>
            </a:extLst>
          </p:cNvPr>
          <p:cNvSpPr/>
          <p:nvPr/>
        </p:nvSpPr>
        <p:spPr>
          <a:xfrm>
            <a:off x="1514652" y="1911277"/>
            <a:ext cx="2278508" cy="738427"/>
          </a:xfrm>
          <a:prstGeom prst="roundRect">
            <a:avLst>
              <a:gd name="adj" fmla="val 10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8" name="Rectangle 47" descr="Research">
            <a:extLst>
              <a:ext uri="{FF2B5EF4-FFF2-40B4-BE49-F238E27FC236}">
                <a16:creationId xmlns:a16="http://schemas.microsoft.com/office/drawing/2014/main" id="{43DF00A8-A6F3-0345-B4E7-F5F838520421}"/>
              </a:ext>
            </a:extLst>
          </p:cNvPr>
          <p:cNvSpPr/>
          <p:nvPr/>
        </p:nvSpPr>
        <p:spPr>
          <a:xfrm>
            <a:off x="1535377" y="2049027"/>
            <a:ext cx="500062" cy="500062"/>
          </a:xfrm>
          <a:prstGeom prst="rect">
            <a:avLst/>
          </a:prstGeom>
          <a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Rectangle 48" descr="Upward trend">
            <a:extLst>
              <a:ext uri="{FF2B5EF4-FFF2-40B4-BE49-F238E27FC236}">
                <a16:creationId xmlns:a16="http://schemas.microsoft.com/office/drawing/2014/main" id="{EF29C0DA-FEB9-354E-839C-2170AC031ABB}"/>
              </a:ext>
            </a:extLst>
          </p:cNvPr>
          <p:cNvSpPr/>
          <p:nvPr/>
        </p:nvSpPr>
        <p:spPr>
          <a:xfrm>
            <a:off x="6303136" y="2041269"/>
            <a:ext cx="500062" cy="500062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0" name="Rectangle 49" descr="Gauge">
            <a:extLst>
              <a:ext uri="{FF2B5EF4-FFF2-40B4-BE49-F238E27FC236}">
                <a16:creationId xmlns:a16="http://schemas.microsoft.com/office/drawing/2014/main" id="{AD73585E-4F46-7A4D-BD4E-F2FEC49A64B6}"/>
              </a:ext>
            </a:extLst>
          </p:cNvPr>
          <p:cNvSpPr/>
          <p:nvPr/>
        </p:nvSpPr>
        <p:spPr>
          <a:xfrm>
            <a:off x="8699574" y="2054233"/>
            <a:ext cx="500062" cy="500062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4F169D-72AB-BD4B-885E-382919818F15}"/>
              </a:ext>
            </a:extLst>
          </p:cNvPr>
          <p:cNvSpPr/>
          <p:nvPr/>
        </p:nvSpPr>
        <p:spPr>
          <a:xfrm>
            <a:off x="9378947" y="2139984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Volume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801E24C-81D0-1D42-ABEB-0B08AFD90869}"/>
              </a:ext>
            </a:extLst>
          </p:cNvPr>
          <p:cNvSpPr/>
          <p:nvPr/>
        </p:nvSpPr>
        <p:spPr>
          <a:xfrm>
            <a:off x="6918961" y="2153855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Volatility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D473ACC-B477-2A41-8DA6-7288F6CFD3A2}"/>
              </a:ext>
            </a:extLst>
          </p:cNvPr>
          <p:cNvSpPr/>
          <p:nvPr/>
        </p:nvSpPr>
        <p:spPr>
          <a:xfrm>
            <a:off x="2089879" y="2087428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Momentum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3A0CB4-C238-3447-9D6E-6FE14E376FF2}"/>
              </a:ext>
            </a:extLst>
          </p:cNvPr>
          <p:cNvSpPr/>
          <p:nvPr/>
        </p:nvSpPr>
        <p:spPr>
          <a:xfrm>
            <a:off x="2203846" y="3243313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MACD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2EC17D-80F1-4648-A94F-63EC5D9BAF1A}"/>
              </a:ext>
            </a:extLst>
          </p:cNvPr>
          <p:cNvSpPr/>
          <p:nvPr/>
        </p:nvSpPr>
        <p:spPr>
          <a:xfrm>
            <a:off x="4586996" y="3220813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MACD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2B5A3FC6-2773-A349-91BE-0CF3DBCF1FBC}"/>
              </a:ext>
            </a:extLst>
          </p:cNvPr>
          <p:cNvSpPr/>
          <p:nvPr/>
        </p:nvSpPr>
        <p:spPr>
          <a:xfrm>
            <a:off x="6625674" y="4956134"/>
            <a:ext cx="1656098" cy="639268"/>
          </a:xfrm>
          <a:prstGeom prst="roundRect">
            <a:avLst>
              <a:gd name="adj" fmla="val 1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3874646-03D1-584B-8486-F170DB2EE709}"/>
              </a:ext>
            </a:extLst>
          </p:cNvPr>
          <p:cNvSpPr/>
          <p:nvPr/>
        </p:nvSpPr>
        <p:spPr>
          <a:xfrm>
            <a:off x="8958237" y="5630439"/>
            <a:ext cx="1656098" cy="639268"/>
          </a:xfrm>
          <a:prstGeom prst="roundRect">
            <a:avLst>
              <a:gd name="adj" fmla="val 10000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0FD8EF9-0AF9-A34D-8C43-FA802E0D0564}"/>
              </a:ext>
            </a:extLst>
          </p:cNvPr>
          <p:cNvSpPr/>
          <p:nvPr/>
        </p:nvSpPr>
        <p:spPr>
          <a:xfrm>
            <a:off x="6893313" y="4035518"/>
            <a:ext cx="1146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Bollinger</a:t>
            </a:r>
          </a:p>
          <a:p>
            <a:pPr lvl="0"/>
            <a:r>
              <a:rPr lang="en-US" b="1" dirty="0"/>
              <a:t>Bands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BBF2AB-8279-5A49-9EE7-33D8FEB27A12}"/>
              </a:ext>
            </a:extLst>
          </p:cNvPr>
          <p:cNvSpPr/>
          <p:nvPr/>
        </p:nvSpPr>
        <p:spPr>
          <a:xfrm>
            <a:off x="6899725" y="4983686"/>
            <a:ext cx="1133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Keltner</a:t>
            </a:r>
          </a:p>
          <a:p>
            <a:pPr lvl="0"/>
            <a:r>
              <a:rPr lang="en-US" b="1" dirty="0"/>
              <a:t>Channel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CC3CEE-9398-D54C-B251-508D9B8AE636}"/>
              </a:ext>
            </a:extLst>
          </p:cNvPr>
          <p:cNvSpPr/>
          <p:nvPr/>
        </p:nvSpPr>
        <p:spPr>
          <a:xfrm>
            <a:off x="9081029" y="5623376"/>
            <a:ext cx="1572866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en-US" b="1" dirty="0"/>
              <a:t>On Balance </a:t>
            </a:r>
          </a:p>
          <a:p>
            <a:pPr lvl="0"/>
            <a:r>
              <a:rPr lang="en-US" b="1" dirty="0"/>
              <a:t>Volume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5407BFF-84E5-AA47-A55C-DC3B966E77B8}"/>
              </a:ext>
            </a:extLst>
          </p:cNvPr>
          <p:cNvSpPr/>
          <p:nvPr/>
        </p:nvSpPr>
        <p:spPr>
          <a:xfrm>
            <a:off x="4294950" y="4000377"/>
            <a:ext cx="1656098" cy="639268"/>
          </a:xfrm>
          <a:prstGeom prst="roundRect">
            <a:avLst>
              <a:gd name="adj" fmla="val 1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62A6BC-0C1A-204B-80CC-5210F2E1D0FA}"/>
              </a:ext>
            </a:extLst>
          </p:cNvPr>
          <p:cNvSpPr/>
          <p:nvPr/>
        </p:nvSpPr>
        <p:spPr>
          <a:xfrm>
            <a:off x="4594873" y="4009227"/>
            <a:ext cx="1146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Bollinger</a:t>
            </a:r>
          </a:p>
          <a:p>
            <a:pPr lvl="0"/>
            <a:r>
              <a:rPr lang="en-US" b="1" dirty="0"/>
              <a:t>Bands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EFBB0CE5-138F-214E-998A-6232BD817C7A}"/>
              </a:ext>
            </a:extLst>
          </p:cNvPr>
          <p:cNvSpPr/>
          <p:nvPr/>
        </p:nvSpPr>
        <p:spPr>
          <a:xfrm>
            <a:off x="1068388" y="3243313"/>
            <a:ext cx="628039" cy="3693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73A04E6D-6DF4-024B-BB65-C0AB872ED082}"/>
              </a:ext>
            </a:extLst>
          </p:cNvPr>
          <p:cNvSpPr/>
          <p:nvPr/>
        </p:nvSpPr>
        <p:spPr>
          <a:xfrm>
            <a:off x="1094150" y="4145195"/>
            <a:ext cx="628039" cy="3693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9C6DBA0C-738C-2544-8887-D24AD160E8DB}"/>
              </a:ext>
            </a:extLst>
          </p:cNvPr>
          <p:cNvSpPr/>
          <p:nvPr/>
        </p:nvSpPr>
        <p:spPr>
          <a:xfrm>
            <a:off x="1094149" y="5091102"/>
            <a:ext cx="628039" cy="3693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CDCEE2F0-448F-ED4A-A1F7-DD867C56D464}"/>
              </a:ext>
            </a:extLst>
          </p:cNvPr>
          <p:cNvSpPr/>
          <p:nvPr/>
        </p:nvSpPr>
        <p:spPr>
          <a:xfrm>
            <a:off x="1094149" y="5908200"/>
            <a:ext cx="628039" cy="369332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44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9040-C374-484D-AF25-EBCA592B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2" y="38380"/>
            <a:ext cx="4845052" cy="1776133"/>
          </a:xfrm>
        </p:spPr>
        <p:txBody>
          <a:bodyPr/>
          <a:lstStyle/>
          <a:p>
            <a:r>
              <a:rPr lang="en-US" dirty="0"/>
              <a:t>Moving Average Convergence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C92CD-B5D0-6644-981F-CB6381DDD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5188" y="871538"/>
            <a:ext cx="4600575" cy="537686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C713B-CAAC-794E-80D9-B350B001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539" y="3536156"/>
            <a:ext cx="6946699" cy="3253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BB24BF-3DD8-F74F-992E-763743ED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540" y="0"/>
            <a:ext cx="6946699" cy="3536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8D449-ACB5-1D46-9BA2-77D73142CCD4}"/>
              </a:ext>
            </a:extLst>
          </p:cNvPr>
          <p:cNvSpPr txBox="1"/>
          <p:nvPr/>
        </p:nvSpPr>
        <p:spPr>
          <a:xfrm>
            <a:off x="157319" y="2246401"/>
            <a:ext cx="45704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MACD: 12-day EMA – 26-day EMA</a:t>
            </a:r>
          </a:p>
          <a:p>
            <a:endParaRPr lang="en-US" dirty="0"/>
          </a:p>
          <a:p>
            <a:r>
              <a:rPr lang="en-US" dirty="0"/>
              <a:t>Signal: 9-day EMA of the MACD</a:t>
            </a:r>
          </a:p>
          <a:p>
            <a:endParaRPr lang="en-US" dirty="0"/>
          </a:p>
          <a:p>
            <a:r>
              <a:rPr lang="en-US" dirty="0"/>
              <a:t>Crossover: MACD – Signal</a:t>
            </a:r>
          </a:p>
          <a:p>
            <a:endParaRPr lang="en-US" dirty="0"/>
          </a:p>
          <a:p>
            <a:r>
              <a:rPr lang="en-US" dirty="0"/>
              <a:t>Buy Signal- When MACD crosses above</a:t>
            </a:r>
          </a:p>
          <a:p>
            <a:r>
              <a:rPr lang="en-US" dirty="0"/>
              <a:t>Signal line</a:t>
            </a:r>
          </a:p>
          <a:p>
            <a:endParaRPr lang="en-US" dirty="0"/>
          </a:p>
          <a:p>
            <a:r>
              <a:rPr lang="en-US" dirty="0"/>
              <a:t>Sell Signal- When MACD crosses below</a:t>
            </a:r>
          </a:p>
          <a:p>
            <a:r>
              <a:rPr lang="en-US" dirty="0"/>
              <a:t>Signal line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0589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29040-C374-484D-AF25-EBCA592B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2" y="38380"/>
            <a:ext cx="4845052" cy="1776133"/>
          </a:xfrm>
        </p:spPr>
        <p:txBody>
          <a:bodyPr/>
          <a:lstStyle/>
          <a:p>
            <a:r>
              <a:rPr lang="en-US" dirty="0"/>
              <a:t>MACD + OBV</a:t>
            </a:r>
            <a:br>
              <a:rPr lang="en-US" dirty="0"/>
            </a:br>
            <a:r>
              <a:rPr lang="en-US" dirty="0"/>
              <a:t>(On-Balance Volume)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B24BF-3DD8-F74F-992E-763743ED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540" y="0"/>
            <a:ext cx="6946699" cy="3536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8D449-ACB5-1D46-9BA2-77D73142CCD4}"/>
              </a:ext>
            </a:extLst>
          </p:cNvPr>
          <p:cNvSpPr txBox="1"/>
          <p:nvPr/>
        </p:nvSpPr>
        <p:spPr>
          <a:xfrm>
            <a:off x="131761" y="2214563"/>
            <a:ext cx="4443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Volume and price rise are directly </a:t>
            </a:r>
          </a:p>
          <a:p>
            <a:r>
              <a:rPr lang="en-US" dirty="0"/>
              <a:t>proportional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C0FFF-85BB-EA4A-877C-8F4F8D32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168" y="3441680"/>
            <a:ext cx="6919832" cy="341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C6CDD-62BA-6F40-B9D8-006B4519F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6" y="3050381"/>
            <a:ext cx="4859608" cy="274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83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78707-9D5F-5940-A82C-AC63B2A9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7"/>
            <a:ext cx="3106369" cy="1618971"/>
          </a:xfrm>
        </p:spPr>
        <p:txBody>
          <a:bodyPr anchor="ctr">
            <a:normAutofit/>
          </a:bodyPr>
          <a:lstStyle/>
          <a:p>
            <a:r>
              <a:rPr lang="en-US" dirty="0"/>
              <a:t>Bollinger Bands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2D3E1-1F2E-2548-83A8-4DF24636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11" y="4063941"/>
            <a:ext cx="4052685" cy="2573455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21E0EF-99EC-6F44-ACCE-93C37E408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48" y="-2"/>
            <a:ext cx="7924414" cy="3843339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15F62-F541-9B47-A253-B57AB69ADB37}"/>
              </a:ext>
            </a:extLst>
          </p:cNvPr>
          <p:cNvSpPr txBox="1"/>
          <p:nvPr/>
        </p:nvSpPr>
        <p:spPr>
          <a:xfrm>
            <a:off x="171450" y="2071688"/>
            <a:ext cx="41376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Trend and Volatility Indicator</a:t>
            </a:r>
          </a:p>
          <a:p>
            <a:endParaRPr lang="en-US" dirty="0"/>
          </a:p>
          <a:p>
            <a:r>
              <a:rPr lang="en-US" dirty="0"/>
              <a:t>The closer the prices move to the </a:t>
            </a:r>
          </a:p>
          <a:p>
            <a:r>
              <a:rPr lang="en-US" dirty="0"/>
              <a:t>upper band, the more </a:t>
            </a:r>
            <a:r>
              <a:rPr lang="en-US" u="sng" dirty="0">
                <a:hlinkClick r:id="rId4"/>
              </a:rPr>
              <a:t>overbought</a:t>
            </a:r>
            <a:r>
              <a:rPr lang="en-US" dirty="0"/>
              <a:t> </a:t>
            </a:r>
          </a:p>
          <a:p>
            <a:r>
              <a:rPr lang="en-US" dirty="0"/>
              <a:t>the market, and the closer the</a:t>
            </a:r>
          </a:p>
          <a:p>
            <a:r>
              <a:rPr lang="en-US" dirty="0"/>
              <a:t>prices move to the lower band, </a:t>
            </a:r>
          </a:p>
          <a:p>
            <a:r>
              <a:rPr lang="en-US" dirty="0"/>
              <a:t>the more </a:t>
            </a:r>
            <a:r>
              <a:rPr lang="en-US" u="sng" dirty="0">
                <a:hlinkClick r:id="rId5"/>
              </a:rPr>
              <a:t>oversold</a:t>
            </a:r>
            <a:r>
              <a:rPr lang="en-US" dirty="0"/>
              <a:t> the market.</a:t>
            </a:r>
          </a:p>
        </p:txBody>
      </p:sp>
    </p:spTree>
    <p:extLst>
      <p:ext uri="{BB962C8B-B14F-4D97-AF65-F5344CB8AC3E}">
        <p14:creationId xmlns:p14="http://schemas.microsoft.com/office/powerpoint/2010/main" val="136248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2B7D-8876-904E-8268-9FE02E25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396" y="252412"/>
            <a:ext cx="3333676" cy="17811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Keltner Channel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AED15-8435-3046-8250-44BF68315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" y="100574"/>
            <a:ext cx="7587577" cy="3831727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82B483-1AFF-3044-8B78-FC111743A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4234168"/>
            <a:ext cx="6270662" cy="2492587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FD4A3-9752-234D-AA2A-BCD55E6CC329}"/>
              </a:ext>
            </a:extLst>
          </p:cNvPr>
          <p:cNvSpPr txBox="1"/>
          <p:nvPr/>
        </p:nvSpPr>
        <p:spPr>
          <a:xfrm>
            <a:off x="7777735" y="2258912"/>
            <a:ext cx="42049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Volatility based technical indicator</a:t>
            </a:r>
          </a:p>
          <a:p>
            <a:endParaRPr lang="en-US" dirty="0"/>
          </a:p>
          <a:p>
            <a:r>
              <a:rPr lang="en-US" dirty="0"/>
              <a:t>The upper and lower bands are</a:t>
            </a:r>
          </a:p>
          <a:p>
            <a:r>
              <a:rPr lang="en-US" dirty="0"/>
              <a:t>typically set two times the ATR </a:t>
            </a:r>
          </a:p>
          <a:p>
            <a:r>
              <a:rPr lang="en-US" dirty="0"/>
              <a:t>above and below the EMA, </a:t>
            </a:r>
          </a:p>
          <a:p>
            <a:r>
              <a:rPr lang="en-US" dirty="0"/>
              <a:t>although the multiplier can </a:t>
            </a:r>
          </a:p>
          <a:p>
            <a:r>
              <a:rPr lang="en-US" dirty="0"/>
              <a:t>also be adjusted based on personal</a:t>
            </a:r>
          </a:p>
          <a:p>
            <a:r>
              <a:rPr lang="en-US" dirty="0"/>
              <a:t> preference.</a:t>
            </a:r>
          </a:p>
        </p:txBody>
      </p:sp>
    </p:spTree>
    <p:extLst>
      <p:ext uri="{BB962C8B-B14F-4D97-AF65-F5344CB8AC3E}">
        <p14:creationId xmlns:p14="http://schemas.microsoft.com/office/powerpoint/2010/main" val="3390064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CA1D6B-2754-5149-BE3B-B8990C2F7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3582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C2DE0-B180-6542-AF49-357252237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457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6CBD1-08D8-C146-AA94-DBA466D00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1948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2FFC1-8EC6-4744-B016-C09777BE40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1494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2DCB77-8C03-1840-8D67-8F8D63115C97}"/>
              </a:ext>
            </a:extLst>
          </p:cNvPr>
          <p:cNvSpPr/>
          <p:nvPr/>
        </p:nvSpPr>
        <p:spPr>
          <a:xfrm>
            <a:off x="8258292" y="5591590"/>
            <a:ext cx="1656098" cy="639268"/>
          </a:xfrm>
          <a:prstGeom prst="roundRect">
            <a:avLst>
              <a:gd name="adj" fmla="val 10000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822033-3C23-9343-A889-81B161FCAF21}"/>
              </a:ext>
            </a:extLst>
          </p:cNvPr>
          <p:cNvSpPr/>
          <p:nvPr/>
        </p:nvSpPr>
        <p:spPr>
          <a:xfrm>
            <a:off x="8590359" y="5757913"/>
            <a:ext cx="92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MACD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DBA935-AD63-D142-BB65-EBAD330B32D4}"/>
              </a:ext>
            </a:extLst>
          </p:cNvPr>
          <p:cNvSpPr/>
          <p:nvPr/>
        </p:nvSpPr>
        <p:spPr>
          <a:xfrm>
            <a:off x="2423288" y="485652"/>
            <a:ext cx="1656098" cy="639268"/>
          </a:xfrm>
          <a:prstGeom prst="roundRect">
            <a:avLst>
              <a:gd name="adj" fmla="val 1000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33B7C9-DDF3-1C46-829C-EEDFA148D4F7}"/>
              </a:ext>
            </a:extLst>
          </p:cNvPr>
          <p:cNvSpPr/>
          <p:nvPr/>
        </p:nvSpPr>
        <p:spPr>
          <a:xfrm>
            <a:off x="2723211" y="494502"/>
            <a:ext cx="1146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Bollinger</a:t>
            </a:r>
          </a:p>
          <a:p>
            <a:pPr lvl="0"/>
            <a:r>
              <a:rPr lang="en-US" b="1" dirty="0"/>
              <a:t>Bands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DEC54B-C37C-CD4A-82C7-775D136B984D}"/>
              </a:ext>
            </a:extLst>
          </p:cNvPr>
          <p:cNvSpPr/>
          <p:nvPr/>
        </p:nvSpPr>
        <p:spPr>
          <a:xfrm>
            <a:off x="2423288" y="3670259"/>
            <a:ext cx="1656098" cy="639268"/>
          </a:xfrm>
          <a:prstGeom prst="roundRect">
            <a:avLst>
              <a:gd name="adj" fmla="val 1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B8553D-3E99-2B43-9B2F-70E7DB7597CC}"/>
              </a:ext>
            </a:extLst>
          </p:cNvPr>
          <p:cNvSpPr/>
          <p:nvPr/>
        </p:nvSpPr>
        <p:spPr>
          <a:xfrm>
            <a:off x="2697339" y="3697811"/>
            <a:ext cx="1133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/>
              <a:t>Keltner</a:t>
            </a:r>
          </a:p>
          <a:p>
            <a:pPr lvl="0"/>
            <a:r>
              <a:rPr lang="en-US" b="1" dirty="0"/>
              <a:t>Channel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82E5504-A323-C344-88EB-8219FF5AAF35}"/>
              </a:ext>
            </a:extLst>
          </p:cNvPr>
          <p:cNvSpPr/>
          <p:nvPr/>
        </p:nvSpPr>
        <p:spPr>
          <a:xfrm>
            <a:off x="8258292" y="2301451"/>
            <a:ext cx="1656098" cy="639268"/>
          </a:xfrm>
          <a:prstGeom prst="roundRect">
            <a:avLst>
              <a:gd name="adj" fmla="val 10000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DCBBA-AE69-5249-911C-B802A40CF4B2}"/>
              </a:ext>
            </a:extLst>
          </p:cNvPr>
          <p:cNvSpPr/>
          <p:nvPr/>
        </p:nvSpPr>
        <p:spPr>
          <a:xfrm>
            <a:off x="8381084" y="2294388"/>
            <a:ext cx="157286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en-US" b="1" dirty="0"/>
              <a:t>On Balance </a:t>
            </a:r>
          </a:p>
          <a:p>
            <a:pPr lvl="0"/>
            <a:r>
              <a:rPr lang="en-US" b="1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2523489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9">
            <a:extLst>
              <a:ext uri="{FF2B5EF4-FFF2-40B4-BE49-F238E27FC236}">
                <a16:creationId xmlns:a16="http://schemas.microsoft.com/office/drawing/2014/main" id="{82C99970-6D93-334F-8C8A-CC9A9C70D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81089-7D81-C74C-804D-E5837D86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RISK METRICS COMPARISON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331AFBB-0635-2F45-8701-F0835CF12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521541"/>
              </p:ext>
            </p:extLst>
          </p:nvPr>
        </p:nvGraphicFramePr>
        <p:xfrm>
          <a:off x="262137" y="2387342"/>
          <a:ext cx="11653637" cy="393656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926734">
                  <a:extLst>
                    <a:ext uri="{9D8B030D-6E8A-4147-A177-3AD203B41FA5}">
                      <a16:colId xmlns:a16="http://schemas.microsoft.com/office/drawing/2014/main" val="1161818674"/>
                    </a:ext>
                  </a:extLst>
                </a:gridCol>
                <a:gridCol w="2215302">
                  <a:extLst>
                    <a:ext uri="{9D8B030D-6E8A-4147-A177-3AD203B41FA5}">
                      <a16:colId xmlns:a16="http://schemas.microsoft.com/office/drawing/2014/main" val="1849173622"/>
                    </a:ext>
                  </a:extLst>
                </a:gridCol>
                <a:gridCol w="2503867">
                  <a:extLst>
                    <a:ext uri="{9D8B030D-6E8A-4147-A177-3AD203B41FA5}">
                      <a16:colId xmlns:a16="http://schemas.microsoft.com/office/drawing/2014/main" val="3331738308"/>
                    </a:ext>
                  </a:extLst>
                </a:gridCol>
                <a:gridCol w="2503867">
                  <a:extLst>
                    <a:ext uri="{9D8B030D-6E8A-4147-A177-3AD203B41FA5}">
                      <a16:colId xmlns:a16="http://schemas.microsoft.com/office/drawing/2014/main" val="716276725"/>
                    </a:ext>
                  </a:extLst>
                </a:gridCol>
                <a:gridCol w="2503867">
                  <a:extLst>
                    <a:ext uri="{9D8B030D-6E8A-4147-A177-3AD203B41FA5}">
                      <a16:colId xmlns:a16="http://schemas.microsoft.com/office/drawing/2014/main" val="2753657455"/>
                    </a:ext>
                  </a:extLst>
                </a:gridCol>
              </a:tblGrid>
              <a:tr h="1155975">
                <a:tc>
                  <a:txBody>
                    <a:bodyPr/>
                    <a:lstStyle/>
                    <a:p>
                      <a:endParaRPr lang="en-US" sz="3100" dirty="0"/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MACD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MACD-OBV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Bollinger Bands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Keltner Channel</a:t>
                      </a:r>
                    </a:p>
                  </a:txBody>
                  <a:tcPr marL="156213" marR="156213" marT="78106" marB="78106"/>
                </a:tc>
                <a:extLst>
                  <a:ext uri="{0D108BD9-81ED-4DB2-BD59-A6C34878D82A}">
                    <a16:rowId xmlns:a16="http://schemas.microsoft.com/office/drawing/2014/main" val="1836268491"/>
                  </a:ext>
                </a:extLst>
              </a:tr>
              <a:tr h="1624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1"/>
                        <a:t>Total returns</a:t>
                      </a:r>
                    </a:p>
                    <a:p>
                      <a:endParaRPr lang="en-US" sz="3100"/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12536.3$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8670.6$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19149.7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/>
                        <a:t>21391.3$</a:t>
                      </a:r>
                    </a:p>
                    <a:p>
                      <a:endParaRPr lang="en-US" sz="3100" dirty="0"/>
                    </a:p>
                  </a:txBody>
                  <a:tcPr marL="156213" marR="156213" marT="78106" marB="78106"/>
                </a:tc>
                <a:extLst>
                  <a:ext uri="{0D108BD9-81ED-4DB2-BD59-A6C34878D82A}">
                    <a16:rowId xmlns:a16="http://schemas.microsoft.com/office/drawing/2014/main" val="2639029669"/>
                  </a:ext>
                </a:extLst>
              </a:tr>
              <a:tr h="1155975">
                <a:tc>
                  <a:txBody>
                    <a:bodyPr/>
                    <a:lstStyle/>
                    <a:p>
                      <a:r>
                        <a:rPr lang="en-US" sz="3100" b="1"/>
                        <a:t>Sharpe Ratio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0.36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-0.34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0.69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dirty="0"/>
                        <a:t>0.79</a:t>
                      </a:r>
                    </a:p>
                    <a:p>
                      <a:endParaRPr lang="en-US" sz="3100" dirty="0"/>
                    </a:p>
                  </a:txBody>
                  <a:tcPr marL="156213" marR="156213" marT="78106" marB="78106"/>
                </a:tc>
                <a:extLst>
                  <a:ext uri="{0D108BD9-81ED-4DB2-BD59-A6C34878D82A}">
                    <a16:rowId xmlns:a16="http://schemas.microsoft.com/office/drawing/2014/main" val="2406891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3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D7B67C8B-C015-4C06-B886-6316A0BB3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27E60-E656-024E-B656-6BA838828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b="1" dirty="0"/>
              <a:t>STATISTICAL 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73E6A2-6B02-4AE4-8309-CB2004F2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53E12C6B-97EC-4BE9-A226-D81D570E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A1972B-42B6-43DF-A8D5-5C50DA42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Mean – average returns over a certain period.</a:t>
            </a:r>
          </a:p>
          <a:p>
            <a:r>
              <a:rPr lang="en-US" dirty="0">
                <a:solidFill>
                  <a:schemeClr val="bg1"/>
                </a:solidFill>
              </a:rPr>
              <a:t>Standard deviation measures volatility and determines what performance of returns can be expected.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51C6E28-E3C0-1B45-A50A-93EFDEC5B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890" y="2540652"/>
            <a:ext cx="5284958" cy="3662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373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FD4B-0E4B-794A-84D8-09F38967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B49C-D5E3-8342-BD9E-1102FDFAF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9">
            <a:extLst>
              <a:ext uri="{FF2B5EF4-FFF2-40B4-BE49-F238E27FC236}">
                <a16:creationId xmlns:a16="http://schemas.microsoft.com/office/drawing/2014/main" id="{E630A76E-8DDA-C04D-BE40-BC76BB6D3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64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88FF-6621-6E41-81FF-7C51AC0B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36" y="1599129"/>
            <a:ext cx="3797219" cy="701446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Risk </a:t>
            </a:r>
            <a:br>
              <a:rPr lang="en-US" sz="4000" b="1" dirty="0"/>
            </a:br>
            <a:r>
              <a:rPr lang="en-US" sz="4000" b="1" dirty="0"/>
              <a:t>Management</a:t>
            </a:r>
            <a:br>
              <a:rPr lang="en-US" sz="4000" b="1" dirty="0"/>
            </a:br>
            <a:r>
              <a:rPr lang="en-US" sz="4000" b="1" dirty="0"/>
              <a:t>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71C282-A4B6-2647-A908-85168B3F7034}"/>
              </a:ext>
            </a:extLst>
          </p:cNvPr>
          <p:cNvSpPr txBox="1"/>
          <p:nvPr/>
        </p:nvSpPr>
        <p:spPr>
          <a:xfrm>
            <a:off x="5657401" y="428789"/>
            <a:ext cx="5516254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Keltner Channel Long-Only Strategy</a:t>
            </a:r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		Risk Management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82DD69-99FE-4E4A-8747-79FB6C8F8942}"/>
              </a:ext>
            </a:extLst>
          </p:cNvPr>
          <p:cNvGraphicFramePr>
            <a:graphicFrameLocks noGrp="1"/>
          </p:cNvGraphicFramePr>
          <p:nvPr/>
        </p:nvGraphicFramePr>
        <p:xfrm>
          <a:off x="5048451" y="1765519"/>
          <a:ext cx="6495849" cy="393656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83232">
                  <a:extLst>
                    <a:ext uri="{9D8B030D-6E8A-4147-A177-3AD203B41FA5}">
                      <a16:colId xmlns:a16="http://schemas.microsoft.com/office/drawing/2014/main" val="1161818674"/>
                    </a:ext>
                  </a:extLst>
                </a:gridCol>
                <a:gridCol w="2165283">
                  <a:extLst>
                    <a:ext uri="{9D8B030D-6E8A-4147-A177-3AD203B41FA5}">
                      <a16:colId xmlns:a16="http://schemas.microsoft.com/office/drawing/2014/main" val="1849173622"/>
                    </a:ext>
                  </a:extLst>
                </a:gridCol>
                <a:gridCol w="2447334">
                  <a:extLst>
                    <a:ext uri="{9D8B030D-6E8A-4147-A177-3AD203B41FA5}">
                      <a16:colId xmlns:a16="http://schemas.microsoft.com/office/drawing/2014/main" val="3331738308"/>
                    </a:ext>
                  </a:extLst>
                </a:gridCol>
              </a:tblGrid>
              <a:tr h="1155975">
                <a:tc>
                  <a:txBody>
                    <a:bodyPr/>
                    <a:lstStyle/>
                    <a:p>
                      <a:endParaRPr lang="en-US" sz="3100" dirty="0"/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Basic Strategy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Take-Profit</a:t>
                      </a:r>
                    </a:p>
                  </a:txBody>
                  <a:tcPr marL="156213" marR="156213" marT="78106" marB="78106"/>
                </a:tc>
                <a:extLst>
                  <a:ext uri="{0D108BD9-81ED-4DB2-BD59-A6C34878D82A}">
                    <a16:rowId xmlns:a16="http://schemas.microsoft.com/office/drawing/2014/main" val="1836268491"/>
                  </a:ext>
                </a:extLst>
              </a:tr>
              <a:tr h="162461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1"/>
                        <a:t>Total returns</a:t>
                      </a:r>
                    </a:p>
                    <a:p>
                      <a:endParaRPr lang="en-US" sz="3100"/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21391.3$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19794.7$</a:t>
                      </a:r>
                    </a:p>
                  </a:txBody>
                  <a:tcPr marL="156213" marR="156213" marT="78106" marB="78106"/>
                </a:tc>
                <a:extLst>
                  <a:ext uri="{0D108BD9-81ED-4DB2-BD59-A6C34878D82A}">
                    <a16:rowId xmlns:a16="http://schemas.microsoft.com/office/drawing/2014/main" val="2639029669"/>
                  </a:ext>
                </a:extLst>
              </a:tr>
              <a:tr h="1155975">
                <a:tc>
                  <a:txBody>
                    <a:bodyPr/>
                    <a:lstStyle/>
                    <a:p>
                      <a:r>
                        <a:rPr lang="en-US" sz="3100" b="1"/>
                        <a:t>Sharpe Ratio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0.79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1.11</a:t>
                      </a:r>
                    </a:p>
                  </a:txBody>
                  <a:tcPr marL="156213" marR="156213" marT="78106" marB="78106"/>
                </a:tc>
                <a:extLst>
                  <a:ext uri="{0D108BD9-81ED-4DB2-BD59-A6C34878D82A}">
                    <a16:rowId xmlns:a16="http://schemas.microsoft.com/office/drawing/2014/main" val="24068918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F98E3F-C92B-7E44-ADCE-F92745F4CA67}"/>
              </a:ext>
            </a:extLst>
          </p:cNvPr>
          <p:cNvSpPr txBox="1"/>
          <p:nvPr/>
        </p:nvSpPr>
        <p:spPr>
          <a:xfrm>
            <a:off x="4957763" y="1414463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Investment = 10,000$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72AC50-649E-FD4C-A3D2-FB259774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788" y="3514893"/>
            <a:ext cx="4442539" cy="33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7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68" name="Freeform: Shape 67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4E038-824C-BE45-8ADD-20EDF5B9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		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2491B73D-4476-494D-BE35-DE5260944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763520"/>
            <a:ext cx="8946541" cy="3484879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02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CEC2-0A75-CC4C-8D3B-E2765A869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600" b="1"/>
              <a:t>DECOMPOSITION OF TIME SERIES </a:t>
            </a:r>
            <a:endParaRPr lang="en-US" sz="3600" b="1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A086ADE-53C4-4055-93C0-4DE767F3F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/>
              <a:t>OBSERVED VALUES</a:t>
            </a:r>
          </a:p>
          <a:p>
            <a:r>
              <a:rPr lang="en-US"/>
              <a:t>TREND-The increasing or decreasing value in the series.</a:t>
            </a:r>
          </a:p>
          <a:p>
            <a:r>
              <a:rPr lang="en-US"/>
              <a:t>SEASONALITY-The repeating short-term cycle in the series.</a:t>
            </a:r>
          </a:p>
          <a:p>
            <a:r>
              <a:rPr lang="en-US"/>
              <a:t>RESIDUAL-The random variation in the series.</a:t>
            </a:r>
          </a:p>
          <a:p>
            <a:endParaRPr lang="en-US" dirty="0"/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8DB9BC10-DABC-48C4-BF24-E621264B0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348FA2-1392-4EC3-AF8B-6A64B797C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3CB2C36-347C-4705-BC75-94EAB8FF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472C9F-50DA-4DE3-8DA9-274F3D9B7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630535"/>
            <a:ext cx="5449889" cy="3596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437D23E-7DA0-4020-B991-9734AB977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9947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A727-AAF9-CF42-9444-1EB7EBAA4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Trading Strategies for Tesla</a:t>
            </a:r>
            <a:endParaRPr lang="en-US" sz="3200"/>
          </a:p>
        </p:txBody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C4E3A756-247B-48A5-B026-4285947F2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245361-6D26-47D5-9EEC-89E85A959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6E1725F1-FCC7-4CD3-9EF8-D5DD98ED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CAD0FC-D4BE-40C8-BA13-D6C257E78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8D1ED-7D4E-B444-AF63-C9339E2DB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4F1FB-8982-3E4E-85A6-6BE83105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170" y="184404"/>
            <a:ext cx="2165345" cy="2188504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E712B7-1A3A-A84F-AEDF-67C7372A2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069" y="211073"/>
            <a:ext cx="2199501" cy="2188504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94190-DDAD-A043-A68D-BD6B65EBE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480" y="3784867"/>
            <a:ext cx="2445256" cy="2188504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F17F3-CF72-2340-8049-7675BC9AB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743" y="3877864"/>
            <a:ext cx="2685281" cy="2188504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9C57A5-E7F5-6D4E-A0DC-568C65A1658C}"/>
              </a:ext>
            </a:extLst>
          </p:cNvPr>
          <p:cNvSpPr txBox="1"/>
          <p:nvPr/>
        </p:nvSpPr>
        <p:spPr>
          <a:xfrm>
            <a:off x="5462589" y="2703538"/>
            <a:ext cx="187102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Buy-and-Hold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[Base Strategy]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A48BB9-66D0-E94A-B4CB-A53F509E36A0}"/>
              </a:ext>
            </a:extLst>
          </p:cNvPr>
          <p:cNvSpPr txBox="1"/>
          <p:nvPr/>
        </p:nvSpPr>
        <p:spPr>
          <a:xfrm>
            <a:off x="9126724" y="2782668"/>
            <a:ext cx="1705916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Buy-and-Hold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[Long-only]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36C7A-F9A9-B84F-8A24-DDCDB8F30885}"/>
              </a:ext>
            </a:extLst>
          </p:cNvPr>
          <p:cNvSpPr txBox="1"/>
          <p:nvPr/>
        </p:nvSpPr>
        <p:spPr>
          <a:xfrm>
            <a:off x="5637499" y="6115734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Day-trading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893230-9622-B643-8CE2-2F6FAE49CD64}"/>
              </a:ext>
            </a:extLst>
          </p:cNvPr>
          <p:cNvSpPr txBox="1"/>
          <p:nvPr/>
        </p:nvSpPr>
        <p:spPr>
          <a:xfrm>
            <a:off x="9285600" y="608183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Long-Short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75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3">
            <a:extLst>
              <a:ext uri="{FF2B5EF4-FFF2-40B4-BE49-F238E27FC236}">
                <a16:creationId xmlns:a16="http://schemas.microsoft.com/office/drawing/2014/main" id="{929F27B6-17E5-4427-AAEC-0A2974663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29BDE2B1-04CF-4920-98A3-037356711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68662D-7410-4D99-8111-1438531B9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B8BC73-D8AC-4789-8310-AFB5C2341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A65195-A736-294C-A257-BE0C48D7E1C0}"/>
              </a:ext>
            </a:extLst>
          </p:cNvPr>
          <p:cNvSpPr txBox="1">
            <a:spLocks/>
          </p:cNvSpPr>
          <p:nvPr/>
        </p:nvSpPr>
        <p:spPr>
          <a:xfrm>
            <a:off x="703187" y="867619"/>
            <a:ext cx="3105075" cy="7065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/>
              <a:t>SAMPLE PERIOD</a:t>
            </a:r>
            <a:endParaRPr lang="en-US" sz="2800" dirty="0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C7DDBC85-61C3-DB43-9F35-1B5342825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3E1F5E-1ABC-704B-938B-2117044CE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92BEDCB4-1312-DC42-A461-E52CFA64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23437A-276D-B040-A450-4495D71B0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322DB67-6EBE-5040-B9B0-DB7EE92D62B1}"/>
              </a:ext>
            </a:extLst>
          </p:cNvPr>
          <p:cNvSpPr txBox="1">
            <a:spLocks/>
          </p:cNvSpPr>
          <p:nvPr/>
        </p:nvSpPr>
        <p:spPr>
          <a:xfrm>
            <a:off x="843035" y="3839070"/>
            <a:ext cx="3105075" cy="1444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/>
              <a:t>BACK-TESTING STRUCTURE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48DC0A-3AA4-9748-9F1E-830A3E88BDAD}"/>
              </a:ext>
            </a:extLst>
          </p:cNvPr>
          <p:cNvSpPr txBox="1"/>
          <p:nvPr/>
        </p:nvSpPr>
        <p:spPr>
          <a:xfrm>
            <a:off x="4599491" y="858597"/>
            <a:ext cx="2951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 PERIOD = 620 days</a:t>
            </a:r>
          </a:p>
          <a:p>
            <a:r>
              <a:rPr lang="en-US" dirty="0">
                <a:solidFill>
                  <a:schemeClr val="bg1"/>
                </a:solidFill>
              </a:rPr>
              <a:t>TEST PERIOD = 250 days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A7193B-A3FB-AD47-B7A1-F4F0FA24768D}"/>
              </a:ext>
            </a:extLst>
          </p:cNvPr>
          <p:cNvSpPr txBox="1"/>
          <p:nvPr/>
        </p:nvSpPr>
        <p:spPr>
          <a:xfrm>
            <a:off x="4599491" y="2437786"/>
            <a:ext cx="36290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Signal BUY: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Initial Capital = 10,000$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Number of shares N = </a:t>
            </a:r>
            <a:r>
              <a:rPr lang="en-US" dirty="0" err="1">
                <a:solidFill>
                  <a:schemeClr val="bg1"/>
                </a:solidFill>
              </a:rPr>
              <a:t>Initial_Capital</a:t>
            </a:r>
            <a:r>
              <a:rPr lang="en-US" dirty="0">
                <a:solidFill>
                  <a:schemeClr val="bg1"/>
                </a:solidFill>
              </a:rPr>
              <a:t> /					Price at the Signal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Holding = N*  Price at the Signal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Cash = Initial Capital – Holding (Remaining balance)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Total_Value</a:t>
            </a:r>
            <a:r>
              <a:rPr lang="en-US" dirty="0">
                <a:solidFill>
                  <a:schemeClr val="bg1"/>
                </a:solidFill>
              </a:rPr>
              <a:t> = Cash + Holding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17E7C5-DDF7-BE4B-A91F-9C6B5FE04E24}"/>
              </a:ext>
            </a:extLst>
          </p:cNvPr>
          <p:cNvSpPr txBox="1"/>
          <p:nvPr/>
        </p:nvSpPr>
        <p:spPr>
          <a:xfrm>
            <a:off x="8228516" y="2437786"/>
            <a:ext cx="36290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Signal SELL: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Cash = (Remaining balance + Number of shares*Price)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Number of shares N = 0</a:t>
            </a:r>
          </a:p>
          <a:p>
            <a:r>
              <a:rPr lang="en-US" dirty="0">
                <a:solidFill>
                  <a:schemeClr val="bg1"/>
                </a:solidFill>
              </a:rPr>
              <a:t>Holding = 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Total_Value</a:t>
            </a:r>
            <a:r>
              <a:rPr lang="en-US" dirty="0">
                <a:solidFill>
                  <a:schemeClr val="bg1"/>
                </a:solidFill>
              </a:rPr>
              <a:t> = Cash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9B17F2-8FB1-1E4B-A5A2-2B44B0E23E5F}"/>
              </a:ext>
            </a:extLst>
          </p:cNvPr>
          <p:cNvSpPr txBox="1"/>
          <p:nvPr/>
        </p:nvSpPr>
        <p:spPr>
          <a:xfrm>
            <a:off x="8268081" y="5295552"/>
            <a:ext cx="3241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Calculate the return using percent change of the </a:t>
            </a:r>
            <a:r>
              <a:rPr lang="en-US" dirty="0" err="1">
                <a:solidFill>
                  <a:schemeClr val="bg1"/>
                </a:solidFill>
              </a:rPr>
              <a:t>Total_Value</a:t>
            </a:r>
            <a:r>
              <a:rPr lang="en-US" dirty="0">
                <a:solidFill>
                  <a:schemeClr val="bg1"/>
                </a:solidFill>
              </a:rPr>
              <a:t> for calculating the Sharpe Ratio</a:t>
            </a:r>
          </a:p>
        </p:txBody>
      </p:sp>
    </p:spTree>
    <p:extLst>
      <p:ext uri="{BB962C8B-B14F-4D97-AF65-F5344CB8AC3E}">
        <p14:creationId xmlns:p14="http://schemas.microsoft.com/office/powerpoint/2010/main" val="425758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53EF2A-E126-4B21-AC3D-7BF4258F6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C4FB4-19BD-4626-A293-D8411F0E2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BAB8189-D27D-423E-B154-5E4DFD3F5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22E102-9E03-43D3-B783-795507F4D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F0C8C1-0967-4B1A-9850-8B4AF2F3F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DD20243-46C6-46E5-A705-B67ADDC88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" name="Rectangle 18">
            <a:extLst>
              <a:ext uri="{FF2B5EF4-FFF2-40B4-BE49-F238E27FC236}">
                <a16:creationId xmlns:a16="http://schemas.microsoft.com/office/drawing/2014/main" id="{859FEF9A-9073-4D0C-AE3F-4B05B7C78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F3C28380-E9C5-4DCE-B5C1-4AA895BF6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" name="Picture 22">
            <a:extLst>
              <a:ext uri="{FF2B5EF4-FFF2-40B4-BE49-F238E27FC236}">
                <a16:creationId xmlns:a16="http://schemas.microsoft.com/office/drawing/2014/main" id="{1E55D28D-C2E2-4760-9A13-C5F71FE75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24">
            <a:extLst>
              <a:ext uri="{FF2B5EF4-FFF2-40B4-BE49-F238E27FC236}">
                <a16:creationId xmlns:a16="http://schemas.microsoft.com/office/drawing/2014/main" id="{69995C4B-8CD5-40DB-8530-565CC0896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26">
            <a:extLst>
              <a:ext uri="{FF2B5EF4-FFF2-40B4-BE49-F238E27FC236}">
                <a16:creationId xmlns:a16="http://schemas.microsoft.com/office/drawing/2014/main" id="{4A050BCC-0CE3-4398-8A11-7F2AFE718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28">
            <a:extLst>
              <a:ext uri="{FF2B5EF4-FFF2-40B4-BE49-F238E27FC236}">
                <a16:creationId xmlns:a16="http://schemas.microsoft.com/office/drawing/2014/main" id="{E2054B8B-C60C-495C-AAFE-111588B9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9A868E46-760C-4803-96E3-94D7FF55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cxnSp>
        <p:nvCxnSpPr>
          <p:cNvPr id="24" name="Straight Connector 32">
            <a:extLst>
              <a:ext uri="{FF2B5EF4-FFF2-40B4-BE49-F238E27FC236}">
                <a16:creationId xmlns:a16="http://schemas.microsoft.com/office/drawing/2014/main" id="{C632DB3C-29C8-435B-832E-2A000331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61021" y="1828800"/>
            <a:ext cx="0" cy="3200400"/>
          </a:xfrm>
          <a:prstGeom prst="line">
            <a:avLst/>
          </a:prstGeom>
          <a:ln w="19050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731EAC-0952-5942-B6DC-7D914A060FD5}"/>
              </a:ext>
            </a:extLst>
          </p:cNvPr>
          <p:cNvSpPr txBox="1"/>
          <p:nvPr/>
        </p:nvSpPr>
        <p:spPr>
          <a:xfrm>
            <a:off x="1725861" y="3114675"/>
            <a:ext cx="264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68C50BB-0CB8-EF43-9AC8-AD8949A8DA76}"/>
              </a:ext>
            </a:extLst>
          </p:cNvPr>
          <p:cNvSpPr/>
          <p:nvPr/>
        </p:nvSpPr>
        <p:spPr>
          <a:xfrm>
            <a:off x="4350064" y="570703"/>
            <a:ext cx="3601477" cy="5644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FAMA FRENCH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 Market risk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The outperformance of small-cap companies relative to large-cap companies, and 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The outperformance of high book-to-market companies versus low book-to-market companies.</a:t>
            </a:r>
          </a:p>
          <a:p>
            <a:endParaRPr 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493300F-2E7C-DA4A-8E95-FED4FBD8D1F4}"/>
              </a:ext>
            </a:extLst>
          </p:cNvPr>
          <p:cNvSpPr/>
          <p:nvPr/>
        </p:nvSpPr>
        <p:spPr>
          <a:xfrm>
            <a:off x="638984" y="570703"/>
            <a:ext cx="3601477" cy="56443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/>
              <a:t>    KALMAN FILTER</a:t>
            </a:r>
          </a:p>
          <a:p>
            <a:r>
              <a:rPr lang="en-US" sz="2000" b="1" dirty="0"/>
              <a:t>The prediction step: </a:t>
            </a:r>
          </a:p>
          <a:p>
            <a:r>
              <a:rPr lang="en-US" sz="2000" dirty="0"/>
              <a:t> the next state of the system is predicted given the previous measurements</a:t>
            </a:r>
          </a:p>
          <a:p>
            <a:r>
              <a:rPr lang="en-US" sz="2000" b="1" dirty="0"/>
              <a:t>The update step:</a:t>
            </a:r>
          </a:p>
          <a:p>
            <a:r>
              <a:rPr lang="en-US" sz="2000" dirty="0"/>
              <a:t> the current state of the system is updated  based on the errors.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755EC1E-76C8-904D-BAFC-15699F91AEF7}"/>
              </a:ext>
            </a:extLst>
          </p:cNvPr>
          <p:cNvSpPr/>
          <p:nvPr/>
        </p:nvSpPr>
        <p:spPr>
          <a:xfrm>
            <a:off x="8027462" y="592800"/>
            <a:ext cx="3576826" cy="56708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		</a:t>
            </a:r>
            <a:r>
              <a:rPr lang="en-US" sz="2400" b="1" dirty="0">
                <a:solidFill>
                  <a:schemeClr val="bg1"/>
                </a:solidFill>
              </a:rPr>
              <a:t>GARCH</a:t>
            </a:r>
          </a:p>
          <a:p>
            <a:r>
              <a:rPr lang="en-US" sz="2000" dirty="0">
                <a:solidFill>
                  <a:schemeClr val="bg1"/>
                </a:solidFill>
              </a:rPr>
              <a:t>GARCH is appropriate for time series data where the variance of the error term is serially autocorrelated following an autoregressive moving average process. 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first is to estimate best-fitting autoregressive model.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second is to compute autocorrelations of the error term. The third step is to test for significance.</a:t>
            </a:r>
          </a:p>
        </p:txBody>
      </p:sp>
    </p:spTree>
    <p:extLst>
      <p:ext uri="{BB962C8B-B14F-4D97-AF65-F5344CB8AC3E}">
        <p14:creationId xmlns:p14="http://schemas.microsoft.com/office/powerpoint/2010/main" val="4257126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9">
            <a:extLst>
              <a:ext uri="{FF2B5EF4-FFF2-40B4-BE49-F238E27FC236}">
                <a16:creationId xmlns:a16="http://schemas.microsoft.com/office/drawing/2014/main" id="{82C99970-6D93-334F-8C8A-CC9A9C70D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6317" b="9413"/>
          <a:stretch/>
        </p:blipFill>
        <p:spPr>
          <a:xfrm>
            <a:off x="70336" y="-865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481089-7D81-C74C-804D-E5837D86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4" y="266980"/>
            <a:ext cx="2599309" cy="1400530"/>
          </a:xfrm>
        </p:spPr>
        <p:txBody>
          <a:bodyPr>
            <a:normAutofit/>
          </a:bodyPr>
          <a:lstStyle/>
          <a:p>
            <a:r>
              <a:rPr lang="en-US" b="1" dirty="0"/>
              <a:t>KALMAN FILTER</a:t>
            </a: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B6301731-CD34-4213-B979-1F8EE9C38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D37E0-B48F-9D43-970D-6496C7448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40" y="8657"/>
            <a:ext cx="8946540" cy="5019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D76F927-E909-FD4A-9331-DA6CE82444B1}"/>
              </a:ext>
            </a:extLst>
          </p:cNvPr>
          <p:cNvSpPr txBox="1">
            <a:spLocks/>
          </p:cNvSpPr>
          <p:nvPr/>
        </p:nvSpPr>
        <p:spPr>
          <a:xfrm>
            <a:off x="3175124" y="5967271"/>
            <a:ext cx="3797219" cy="7014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000" b="1" dirty="0"/>
              <a:t>Day Trading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4670BD-2923-F743-A8F7-7C63D45E2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735082"/>
              </p:ext>
            </p:extLst>
          </p:nvPr>
        </p:nvGraphicFramePr>
        <p:xfrm>
          <a:off x="323075" y="4377266"/>
          <a:ext cx="2599310" cy="238506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99655">
                  <a:extLst>
                    <a:ext uri="{9D8B030D-6E8A-4147-A177-3AD203B41FA5}">
                      <a16:colId xmlns:a16="http://schemas.microsoft.com/office/drawing/2014/main" val="1526548889"/>
                    </a:ext>
                  </a:extLst>
                </a:gridCol>
                <a:gridCol w="1299655">
                  <a:extLst>
                    <a:ext uri="{9D8B030D-6E8A-4147-A177-3AD203B41FA5}">
                      <a16:colId xmlns:a16="http://schemas.microsoft.com/office/drawing/2014/main" val="32853893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Basic Strategy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81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Total returns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7206.72$</a:t>
                      </a:r>
                    </a:p>
                  </a:txBody>
                  <a:tcPr marL="156213" marR="156213" marT="78106" marB="78106"/>
                </a:tc>
                <a:extLst>
                  <a:ext uri="{0D108BD9-81ED-4DB2-BD59-A6C34878D82A}">
                    <a16:rowId xmlns:a16="http://schemas.microsoft.com/office/drawing/2014/main" val="30504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Sharpe Ratio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-0.36</a:t>
                      </a:r>
                    </a:p>
                  </a:txBody>
                  <a:tcPr marL="156213" marR="156213" marT="78106" marB="78106"/>
                </a:tc>
                <a:extLst>
                  <a:ext uri="{0D108BD9-81ED-4DB2-BD59-A6C34878D82A}">
                    <a16:rowId xmlns:a16="http://schemas.microsoft.com/office/drawing/2014/main" val="991834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49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D88FF-6621-6E41-81FF-7C51AC0B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36" y="1599129"/>
            <a:ext cx="3797219" cy="701446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/>
              <a:t>Day Trading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82DD69-99FE-4E4A-8747-79FB6C8F8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274175"/>
              </p:ext>
            </p:extLst>
          </p:nvPr>
        </p:nvGraphicFramePr>
        <p:xfrm>
          <a:off x="5048452" y="1765519"/>
          <a:ext cx="3937894" cy="377571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831775">
                  <a:extLst>
                    <a:ext uri="{9D8B030D-6E8A-4147-A177-3AD203B41FA5}">
                      <a16:colId xmlns:a16="http://schemas.microsoft.com/office/drawing/2014/main" val="1161818674"/>
                    </a:ext>
                  </a:extLst>
                </a:gridCol>
                <a:gridCol w="2106119">
                  <a:extLst>
                    <a:ext uri="{9D8B030D-6E8A-4147-A177-3AD203B41FA5}">
                      <a16:colId xmlns:a16="http://schemas.microsoft.com/office/drawing/2014/main" val="1849173622"/>
                    </a:ext>
                  </a:extLst>
                </a:gridCol>
              </a:tblGrid>
              <a:tr h="683576">
                <a:tc>
                  <a:txBody>
                    <a:bodyPr/>
                    <a:lstStyle/>
                    <a:p>
                      <a:endParaRPr lang="en-US" sz="3100" dirty="0"/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Basic Strategy</a:t>
                      </a:r>
                    </a:p>
                  </a:txBody>
                  <a:tcPr marL="156213" marR="156213" marT="78106" marB="78106"/>
                </a:tc>
                <a:extLst>
                  <a:ext uri="{0D108BD9-81ED-4DB2-BD59-A6C34878D82A}">
                    <a16:rowId xmlns:a16="http://schemas.microsoft.com/office/drawing/2014/main" val="1836268491"/>
                  </a:ext>
                </a:extLst>
              </a:tr>
              <a:tr h="9768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1" dirty="0"/>
                        <a:t>Total returns</a:t>
                      </a:r>
                    </a:p>
                    <a:p>
                      <a:endParaRPr lang="en-US" sz="3100" dirty="0"/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7206.72$</a:t>
                      </a:r>
                    </a:p>
                  </a:txBody>
                  <a:tcPr marL="156213" marR="156213" marT="78106" marB="78106"/>
                </a:tc>
                <a:extLst>
                  <a:ext uri="{0D108BD9-81ED-4DB2-BD59-A6C34878D82A}">
                    <a16:rowId xmlns:a16="http://schemas.microsoft.com/office/drawing/2014/main" val="2639029669"/>
                  </a:ext>
                </a:extLst>
              </a:tr>
              <a:tr h="683576">
                <a:tc>
                  <a:txBody>
                    <a:bodyPr/>
                    <a:lstStyle/>
                    <a:p>
                      <a:r>
                        <a:rPr lang="en-US" sz="3100" b="1"/>
                        <a:t>Sharpe Ratio</a:t>
                      </a:r>
                    </a:p>
                  </a:txBody>
                  <a:tcPr marL="156213" marR="156213" marT="78106" marB="78106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-0.36</a:t>
                      </a:r>
                    </a:p>
                  </a:txBody>
                  <a:tcPr marL="156213" marR="156213" marT="78106" marB="78106"/>
                </a:tc>
                <a:extLst>
                  <a:ext uri="{0D108BD9-81ED-4DB2-BD59-A6C34878D82A}">
                    <a16:rowId xmlns:a16="http://schemas.microsoft.com/office/drawing/2014/main" val="240689187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F98E3F-C92B-7E44-ADCE-F92745F4CA67}"/>
              </a:ext>
            </a:extLst>
          </p:cNvPr>
          <p:cNvSpPr txBox="1"/>
          <p:nvPr/>
        </p:nvSpPr>
        <p:spPr>
          <a:xfrm>
            <a:off x="4957763" y="1414463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Investment = 10,000$</a:t>
            </a:r>
          </a:p>
        </p:txBody>
      </p:sp>
    </p:spTree>
    <p:extLst>
      <p:ext uri="{BB962C8B-B14F-4D97-AF65-F5344CB8AC3E}">
        <p14:creationId xmlns:p14="http://schemas.microsoft.com/office/powerpoint/2010/main" val="1282464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3424</TotalTime>
  <Words>1118</Words>
  <Application>Microsoft Macintosh PowerPoint</Application>
  <PresentationFormat>Widescreen</PresentationFormat>
  <Paragraphs>314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Century Gothic</vt:lpstr>
      <vt:lpstr>Arial</vt:lpstr>
      <vt:lpstr>Arial Black</vt:lpstr>
      <vt:lpstr>Calibri</vt:lpstr>
      <vt:lpstr>Times New Roman</vt:lpstr>
      <vt:lpstr>Wingdings 3</vt:lpstr>
      <vt:lpstr>Ion</vt:lpstr>
      <vt:lpstr>TEAM TESLA </vt:lpstr>
      <vt:lpstr>  BACKGROUND</vt:lpstr>
      <vt:lpstr>STATISTICAL FEATURES</vt:lpstr>
      <vt:lpstr>DECOMPOSITION OF TIME SERIES </vt:lpstr>
      <vt:lpstr>Trading Strategies for Tesla</vt:lpstr>
      <vt:lpstr>PowerPoint Presentation</vt:lpstr>
      <vt:lpstr>PowerPoint Presentation</vt:lpstr>
      <vt:lpstr>KALMAN FILTER</vt:lpstr>
      <vt:lpstr>Day Trading </vt:lpstr>
      <vt:lpstr>  </vt:lpstr>
      <vt:lpstr>GARCH MODEL</vt:lpstr>
      <vt:lpstr>PowerPoint Presentation</vt:lpstr>
      <vt:lpstr>  </vt:lpstr>
      <vt:lpstr>  </vt:lpstr>
      <vt:lpstr>  </vt:lpstr>
      <vt:lpstr>Random Forest   </vt:lpstr>
      <vt:lpstr>Random Forest Ensemble</vt:lpstr>
      <vt:lpstr>PowerPoint Presentation</vt:lpstr>
      <vt:lpstr>         Trading Strategies Performance</vt:lpstr>
      <vt:lpstr>Long Short  </vt:lpstr>
      <vt:lpstr>     Day Trading</vt:lpstr>
      <vt:lpstr>  Buy And Hold</vt:lpstr>
      <vt:lpstr>Technical Indicators</vt:lpstr>
      <vt:lpstr>Moving Average Convergence Divergence</vt:lpstr>
      <vt:lpstr>MACD + OBV (On-Balance Volume)</vt:lpstr>
      <vt:lpstr>Bollinger Bands</vt:lpstr>
      <vt:lpstr>Keltner Channel</vt:lpstr>
      <vt:lpstr>PowerPoint Presentation</vt:lpstr>
      <vt:lpstr>RISK METRICS COMPARISON</vt:lpstr>
      <vt:lpstr>PowerPoint Presentation</vt:lpstr>
      <vt:lpstr>Risk  Management Strategies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TESLA </dc:title>
  <dc:creator>Rishika Rajendra Dawkar</dc:creator>
  <cp:lastModifiedBy>Rishika Rajendra Dawkar</cp:lastModifiedBy>
  <cp:revision>7</cp:revision>
  <dcterms:created xsi:type="dcterms:W3CDTF">2019-12-07T18:48:40Z</dcterms:created>
  <dcterms:modified xsi:type="dcterms:W3CDTF">2020-02-06T01:10:55Z</dcterms:modified>
</cp:coreProperties>
</file>